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311" r:id="rId2"/>
    <p:sldId id="312" r:id="rId3"/>
    <p:sldId id="313" r:id="rId4"/>
    <p:sldId id="336" r:id="rId5"/>
    <p:sldId id="338" r:id="rId6"/>
    <p:sldId id="339" r:id="rId7"/>
    <p:sldId id="340" r:id="rId8"/>
    <p:sldId id="341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42" r:id="rId18"/>
    <p:sldId id="344" r:id="rId19"/>
    <p:sldId id="343" r:id="rId20"/>
    <p:sldId id="345" r:id="rId21"/>
    <p:sldId id="328" r:id="rId22"/>
    <p:sldId id="329" r:id="rId23"/>
    <p:sldId id="330" r:id="rId24"/>
    <p:sldId id="331" r:id="rId25"/>
    <p:sldId id="333" r:id="rId26"/>
    <p:sldId id="346" r:id="rId27"/>
    <p:sldId id="334" r:id="rId28"/>
    <p:sldId id="337" r:id="rId29"/>
    <p:sldId id="33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CBF9"/>
    <a:srgbClr val="03596F"/>
    <a:srgbClr val="000000"/>
    <a:srgbClr val="012D2D"/>
    <a:srgbClr val="C2D9D4"/>
    <a:srgbClr val="047896"/>
    <a:srgbClr val="54BD4F"/>
    <a:srgbClr val="528E41"/>
    <a:srgbClr val="003800"/>
    <a:srgbClr val="00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 autoAdjust="0"/>
    <p:restoredTop sz="89422" autoAdjust="0"/>
  </p:normalViewPr>
  <p:slideViewPr>
    <p:cSldViewPr>
      <p:cViewPr varScale="1">
        <p:scale>
          <a:sx n="131" d="100"/>
          <a:sy n="131" d="100"/>
        </p:scale>
        <p:origin x="87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42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E27C1-1448-4DE4-A756-034EA87F465A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18F43-25B1-4E3A-B9A9-6DB334C3E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80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071C1-7EBB-4C88-9EA5-67801EC7E67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1BA0F-515F-43F7-8666-CE44F07CE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instructors: Name, Title (Dev/</a:t>
            </a:r>
            <a:r>
              <a:rPr lang="en-US" baseline="0" dirty="0" err="1" smtClean="0"/>
              <a:t>Qa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), College Major (if applicable), How you ended up at Hyland.</a:t>
            </a:r>
          </a:p>
          <a:p>
            <a:r>
              <a:rPr lang="en-US" baseline="0" dirty="0" smtClean="0"/>
              <a:t>Ask students to introduce themselves: Name, School, if they have ever used HTML or CSS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sure drinks have lids on them, if you need to use the restroom just ask one of the instructors in the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40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8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basic tags used today…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0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write some markup!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Reminder: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the students one 10 minute break at some point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 later than 7PM)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3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.\User -&gt; Be sure you use</a:t>
            </a:r>
            <a:r>
              <a:rPr lang="en-US" baseline="0" dirty="0" smtClean="0"/>
              <a:t> the correct slash, it is above the Enter key on the keyboard</a:t>
            </a:r>
          </a:p>
          <a:p>
            <a:r>
              <a:rPr lang="en-US" baseline="0" dirty="0" err="1" smtClean="0"/>
              <a:t>onbase</a:t>
            </a:r>
            <a:r>
              <a:rPr lang="en-US" baseline="0" dirty="0" smtClean="0"/>
              <a:t> -&gt; this is the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55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if anyone knows</a:t>
            </a:r>
            <a:r>
              <a:rPr lang="en-US" baseline="0" dirty="0" smtClean="0"/>
              <a:t> what CSS stands for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candy as incentives for students who answer questions and participate</a:t>
            </a:r>
            <a:endParaRPr lang="en-US" dirty="0" smtClean="0"/>
          </a:p>
          <a:p>
            <a:r>
              <a:rPr lang="en-US" dirty="0" smtClean="0"/>
              <a:t>Answer: Cascading Style Sheets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Reminder: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the students one 10 minute break at some point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 later than 7PM)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6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HTML might say where</a:t>
            </a:r>
            <a:r>
              <a:rPr lang="en-US" baseline="0" dirty="0" smtClean="0"/>
              <a:t> to put the button or where to put the text, CSS says what color it should be, or if the button should animate when the mouse goes over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85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simple example of styling the header tag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1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write some CSS!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Reminder: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the students one 10 minute break at some point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 later than 7PM)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4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into</a:t>
            </a:r>
            <a:r>
              <a:rPr lang="en-US" baseline="0" dirty="0" smtClean="0"/>
              <a:t> 2 different folders (CSS &amp; HTML)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3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if anyone has any questions about Hyland, HTML, CSS,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they leave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them for attending, point them to the email address on the board if they ever have any questions (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techoutreach@hyland.com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2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 need to be walked back up to the front desk afterwards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instructor per room stays back to close up the training room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(see checklist at the front of room)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two Hyland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employees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 to wait with the students getting picked up!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students</a:t>
            </a:r>
            <a:r>
              <a:rPr lang="en-US" baseline="0" dirty="0" smtClean="0"/>
              <a:t> what they think the internet is and how they think it works.</a:t>
            </a:r>
            <a:endParaRPr lang="en-US" dirty="0" smtClean="0"/>
          </a:p>
          <a:p>
            <a:r>
              <a:rPr lang="en-US" dirty="0" smtClean="0"/>
              <a:t>-&gt;</a:t>
            </a:r>
            <a:r>
              <a:rPr lang="en-US" baseline="0" dirty="0" smtClean="0"/>
              <a:t> There are no wrong answers here, the students are here to learn the answer to these questions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candy as incentives for students who answer questions and participate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5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we’re going to watch a short video where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Cerf, one of the people who invented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internet, goes over a brief description and history of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43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DFCAE-C707-4D57-8D9E-8616E654C6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user opens a browser and enters the name of a website. </a:t>
            </a:r>
          </a:p>
          <a:p>
            <a:r>
              <a:rPr lang="en-US" baseline="0" dirty="0" smtClean="0"/>
              <a:t>The browser requests the website from a server where the website lives. </a:t>
            </a:r>
          </a:p>
          <a:p>
            <a:r>
              <a:rPr lang="en-US" baseline="0" dirty="0" smtClean="0"/>
              <a:t>The server sends HTML back to the browser, which then displays it to the user.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Don’t need to</a:t>
            </a:r>
            <a:r>
              <a:rPr lang="en-US" baseline="0" dirty="0" smtClean="0"/>
              <a:t> go too in-depth with this stuff, they don’t need to learn it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DFCAE-C707-4D57-8D9E-8616E654C6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8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HTML is behind every user interface on the web. This is what HTML looks like when it is sent to the browser. The b</a:t>
            </a:r>
            <a:r>
              <a:rPr lang="en-US" dirty="0" smtClean="0"/>
              <a:t>rowser reads the text,</a:t>
            </a:r>
            <a:r>
              <a:rPr lang="en-US" baseline="0" dirty="0" smtClean="0"/>
              <a:t> interprets it, and shows it to the user.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DFCAE-C707-4D57-8D9E-8616E654C6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5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browser interprets</a:t>
            </a:r>
            <a:r>
              <a:rPr lang="en-US" baseline="0" dirty="0" smtClean="0"/>
              <a:t> that HTML and turns it into what we see as a website,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DFCAE-C707-4D57-8D9E-8616E654C6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4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accent4"/>
                </a:solidFill>
              </a:rPr>
              <a:t>In this section, we will discuss what are HTML Tags and how do we use them?</a:t>
            </a:r>
          </a:p>
          <a:p>
            <a:r>
              <a:rPr lang="en-US" dirty="0" smtClean="0"/>
              <a:t>After we go over</a:t>
            </a:r>
            <a:r>
              <a:rPr lang="en-US" baseline="0" dirty="0" smtClean="0"/>
              <a:t> the basics, you’ll get a chance to write some HTML yourself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if anyone knows</a:t>
            </a:r>
            <a:r>
              <a:rPr lang="en-US" baseline="0" dirty="0" smtClean="0"/>
              <a:t> what HTML stands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candy as incentives for students who answer questions and participate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Answer: Hyper Text Markup Language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1BA0F-515F-43F7-8666-CE44F07CE8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Hyland-Title">
    <p:bg>
      <p:bgPr>
        <a:solidFill>
          <a:srgbClr val="53B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634916" y="911798"/>
            <a:ext cx="6170727" cy="145753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634916" y="2496332"/>
            <a:ext cx="6170727" cy="5908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FontTx/>
              <a:buNone/>
              <a:defRPr sz="2400" b="0" i="1">
                <a:solidFill>
                  <a:srgbClr val="E3F0E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34" y="4400240"/>
            <a:ext cx="1588308" cy="5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36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135"/>
            <a:ext cx="9151799" cy="520504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4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29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9371"/>
            <a:ext cx="9144001" cy="605672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6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796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s://scontent.xx.fbcdn.net/hphotos-xft1/t31.0-8/11416324_10153008924523736_7701213161144955210_o.jp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5273"/>
            <a:ext cx="9144001" cy="6094046"/>
          </a:xfrm>
          <a:prstGeom prst="rect">
            <a:avLst/>
          </a:prstGeom>
          <a:noFill/>
          <a:extLst/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19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099"/>
            <a:ext cx="9144000" cy="517053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289852" y="1477775"/>
            <a:ext cx="5854149" cy="992099"/>
          </a:xfrm>
          <a:prstGeom prst="rect">
            <a:avLst/>
          </a:prstGeom>
          <a:solidFill>
            <a:srgbClr val="00CBEE">
              <a:alpha val="85000"/>
            </a:srgb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1477776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2020702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51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76604"/>
            <a:ext cx="9143999" cy="609670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289852" y="1477775"/>
            <a:ext cx="5854149" cy="992099"/>
          </a:xfrm>
          <a:prstGeom prst="rect">
            <a:avLst/>
          </a:prstGeom>
          <a:solidFill>
            <a:srgbClr val="00CBEE">
              <a:alpha val="85000"/>
            </a:srgb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1477776"/>
            <a:ext cx="4600575" cy="98107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GIVING BACK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2020702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952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339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8574" y="2879192"/>
            <a:ext cx="6727549" cy="992099"/>
          </a:xfrm>
          <a:prstGeom prst="rect">
            <a:avLst/>
          </a:prstGeom>
          <a:solidFill>
            <a:schemeClr val="accent3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9193"/>
            <a:ext cx="6698974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2098400" y="3422119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727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54205" cy="519499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137618" y="4039802"/>
            <a:ext cx="5006382" cy="992099"/>
          </a:xfrm>
          <a:prstGeom prst="rect">
            <a:avLst/>
          </a:prstGeom>
          <a:solidFill>
            <a:schemeClr val="accent2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2914" y="4050825"/>
            <a:ext cx="4731292" cy="54292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639443" y="4593752"/>
            <a:ext cx="3514763" cy="4381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21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7" y="-1"/>
            <a:ext cx="9188992" cy="519652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137618" y="4039802"/>
            <a:ext cx="5006382" cy="992099"/>
          </a:xfrm>
          <a:prstGeom prst="rect">
            <a:avLst/>
          </a:prstGeom>
          <a:solidFill>
            <a:schemeClr val="accent2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2914" y="4050825"/>
            <a:ext cx="4731292" cy="542926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639443" y="4593752"/>
            <a:ext cx="3514763" cy="4381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882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81131" y="-1"/>
            <a:ext cx="6062871" cy="5143501"/>
          </a:xfrm>
          <a:prstGeom prst="rect">
            <a:avLst/>
          </a:prstGeom>
          <a:solidFill>
            <a:schemeClr val="bg1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460209" y="1383401"/>
            <a:ext cx="2362144" cy="6720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50" dirty="0" smtClean="0">
                <a:solidFill>
                  <a:schemeClr val="bg1"/>
                </a:solidFill>
              </a:rPr>
              <a:t>Agenda</a:t>
            </a:r>
            <a:endParaRPr lang="en-US" sz="4050" dirty="0" smtClean="0">
              <a:solidFill>
                <a:schemeClr val="bg1"/>
              </a:solidFill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754556" y="2592932"/>
            <a:ext cx="1487291" cy="1487291"/>
          </a:xfrm>
          <a:prstGeom prst="ellipse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584" y="398762"/>
            <a:ext cx="5541962" cy="4745503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panose="020B0604020202020204" pitchFamily="34" charset="0"/>
              <a:buChar char="•"/>
              <a:defRPr sz="3000" b="1"/>
            </a:lvl1pPr>
            <a:lvl2pPr marL="914378" indent="-457189">
              <a:buFont typeface="Arial" panose="020B0604020202020204" pitchFamily="34" charset="0"/>
              <a:buChar char="•"/>
              <a:defRPr/>
            </a:lvl2pPr>
            <a:lvl3pPr marL="1257269" indent="-342892">
              <a:buFont typeface="Arial" panose="020B0604020202020204" pitchFamily="34" charset="0"/>
              <a:buChar char="•"/>
              <a:defRPr/>
            </a:lvl3pPr>
            <a:lvl4pPr marL="1714457" indent="-342892">
              <a:buFont typeface="Arial" panose="020B0604020202020204" pitchFamily="34" charset="0"/>
              <a:buChar char="•"/>
              <a:defRPr/>
            </a:lvl4pPr>
            <a:lvl5pPr marL="1828754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927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84235" y="2838917"/>
            <a:ext cx="1554480" cy="1554480"/>
          </a:xfrm>
          <a:prstGeom prst="ellipse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85901" y="1161836"/>
            <a:ext cx="7176836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1" y="453820"/>
            <a:ext cx="7176836" cy="61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2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HEADER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/>
          </p:nvPr>
        </p:nvSpPr>
        <p:spPr>
          <a:xfrm>
            <a:off x="1485900" y="1319212"/>
            <a:ext cx="7176835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4"/>
                </a:solidFill>
              </a:defRPr>
            </a:lvl2pPr>
            <a:lvl3pPr>
              <a:defRPr sz="1800">
                <a:solidFill>
                  <a:srgbClr val="FF7900"/>
                </a:solidFill>
              </a:defRPr>
            </a:lvl3pPr>
            <a:lvl4pPr>
              <a:defRPr sz="1600">
                <a:solidFill>
                  <a:srgbClr val="712263"/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2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Hyland-Transition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135"/>
            <a:ext cx="9151799" cy="520504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746" y="3566523"/>
            <a:ext cx="5006382" cy="992099"/>
          </a:xfrm>
          <a:prstGeom prst="rect">
            <a:avLst/>
          </a:prstGeom>
          <a:solidFill>
            <a:schemeClr val="accent3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746" y="3547750"/>
            <a:ext cx="4860876" cy="1029647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4577396"/>
            <a:ext cx="4860876" cy="5908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1">
                <a:solidFill>
                  <a:schemeClr val="accent2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94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On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92182" y="2581689"/>
            <a:ext cx="1484098" cy="1484098"/>
          </a:xfrm>
          <a:prstGeom prst="ellipse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03926" y="557213"/>
            <a:ext cx="7237887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6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495551" y="1319212"/>
            <a:ext cx="6246261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1688037" y="0"/>
            <a:ext cx="1097280" cy="1097280"/>
          </a:xfrm>
          <a:prstGeom prst="ellipse">
            <a:avLst/>
          </a:prstGeo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608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75351" y="557213"/>
            <a:ext cx="7237887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477048" y="1341078"/>
            <a:ext cx="3503613" cy="35728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914378" indent="-457189">
              <a:buFont typeface="Arial" panose="020B0604020202020204" pitchFamily="34" charset="0"/>
              <a:buChar char="•"/>
              <a:defRPr sz="1600">
                <a:solidFill>
                  <a:srgbClr val="53BD4E"/>
                </a:solidFill>
              </a:defRPr>
            </a:lvl2pPr>
            <a:lvl3pPr>
              <a:defRPr sz="1400">
                <a:solidFill>
                  <a:srgbClr val="00586E"/>
                </a:solidFill>
              </a:defRPr>
            </a:lvl3pPr>
            <a:lvl4pPr>
              <a:defRPr sz="1400">
                <a:solidFill>
                  <a:srgbClr val="53BD4E"/>
                </a:solidFill>
              </a:defRPr>
            </a:lvl4pPr>
            <a:lvl5pPr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213344" y="1341078"/>
            <a:ext cx="3503613" cy="35728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914378" indent="-457189">
              <a:buFont typeface="Arial" panose="020B0604020202020204" pitchFamily="34" charset="0"/>
              <a:buChar char="•"/>
              <a:defRPr sz="1600">
                <a:solidFill>
                  <a:srgbClr val="53BD4E"/>
                </a:solidFill>
              </a:defRPr>
            </a:lvl2pPr>
            <a:lvl3pPr>
              <a:defRPr sz="1400">
                <a:solidFill>
                  <a:srgbClr val="00586E"/>
                </a:solidFill>
              </a:defRPr>
            </a:lvl3pPr>
            <a:lvl4pPr>
              <a:defRPr sz="1400">
                <a:solidFill>
                  <a:srgbClr val="53BD4E"/>
                </a:solidFill>
              </a:defRPr>
            </a:lvl4pPr>
            <a:lvl5pPr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79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7456" y="537335"/>
            <a:ext cx="7237886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2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/>
          </p:nvPr>
        </p:nvSpPr>
        <p:spPr>
          <a:xfrm>
            <a:off x="6593148" y="1299335"/>
            <a:ext cx="2332195" cy="359469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rgbClr val="00CBEE"/>
                </a:solidFill>
                <a:latin typeface="+mj-lt"/>
              </a:defRPr>
            </a:lvl1pPr>
            <a:lvl2pPr marL="285743" indent="-285743"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914354" indent="0">
              <a:buFont typeface="Arial" panose="020B0604020202020204" pitchFamily="34" charset="0"/>
              <a:buNone/>
              <a:defRPr sz="14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3pPr>
            <a:lvl4pPr marL="1371532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4pPr>
            <a:lvl5pPr marL="1828709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6"/>
          </p:nvPr>
        </p:nvSpPr>
        <p:spPr>
          <a:xfrm>
            <a:off x="4140302" y="1299335"/>
            <a:ext cx="2332195" cy="359469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rgbClr val="00CBEE"/>
                </a:solidFill>
                <a:latin typeface="+mj-lt"/>
              </a:defRPr>
            </a:lvl1pPr>
            <a:lvl2pPr marL="285743" indent="-285743"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914354" indent="0">
              <a:buFont typeface="Arial" panose="020B0604020202020204" pitchFamily="34" charset="0"/>
              <a:buNone/>
              <a:defRPr sz="14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3pPr>
            <a:lvl4pPr marL="1371532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4pPr>
            <a:lvl5pPr marL="1828709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7"/>
          </p:nvPr>
        </p:nvSpPr>
        <p:spPr>
          <a:xfrm>
            <a:off x="1687457" y="1299335"/>
            <a:ext cx="2332195" cy="359469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rgbClr val="00CBEE"/>
                </a:solidFill>
                <a:latin typeface="+mj-lt"/>
              </a:defRPr>
            </a:lvl1pPr>
            <a:lvl2pPr marL="285743" indent="-285743"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2pPr>
            <a:lvl3pPr marL="914354" indent="0">
              <a:buFont typeface="Arial" panose="020B0604020202020204" pitchFamily="34" charset="0"/>
              <a:buNone/>
              <a:defRPr sz="14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3pPr>
            <a:lvl4pPr marL="1371532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4pPr>
            <a:lvl5pPr marL="1828709" indent="0">
              <a:buFont typeface="Arial" panose="020B0604020202020204" pitchFamily="34" charset="0"/>
              <a:buNone/>
              <a:defRPr sz="160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888899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On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92087" y="557213"/>
            <a:ext cx="7785240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2"/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2269101" y="1319212"/>
            <a:ext cx="6808226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5"/>
                </a:solidFill>
              </a:defRPr>
            </a:lvl2pPr>
            <a:lvl3pP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>
              <a:defRPr sz="1600">
                <a:solidFill>
                  <a:schemeClr val="accent5"/>
                </a:solidFill>
              </a:defRPr>
            </a:lvl4pPr>
            <a:lvl5pPr>
              <a:defRPr sz="16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289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84235" y="2838917"/>
            <a:ext cx="1554480" cy="1554480"/>
          </a:xfrm>
          <a:prstGeom prst="ellipse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73775" y="557213"/>
            <a:ext cx="7237887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575473" y="1341078"/>
            <a:ext cx="3503613" cy="35728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914378" indent="-457189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</a:defRPr>
            </a:lvl2pPr>
            <a:lvl3pPr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4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5311769" y="1341078"/>
            <a:ext cx="3503613" cy="35728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914378" indent="-457189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</a:defRPr>
            </a:lvl2pPr>
            <a:lvl3pPr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4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One-Column-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40405" y="1161836"/>
            <a:ext cx="8222331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0405" y="453820"/>
            <a:ext cx="8222331" cy="61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HEADER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/>
          </p:nvPr>
        </p:nvSpPr>
        <p:spPr>
          <a:xfrm>
            <a:off x="440405" y="1319212"/>
            <a:ext cx="8222331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defRPr sz="1800">
                <a:solidFill>
                  <a:srgbClr val="00CBEE"/>
                </a:solidFill>
              </a:defRPr>
            </a:lvl3pPr>
            <a:lvl4pPr>
              <a:defRPr sz="1600">
                <a:solidFill>
                  <a:srgbClr val="00586E"/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45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Two-Column-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40405" y="1161836"/>
            <a:ext cx="8222331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0405" y="453820"/>
            <a:ext cx="8222331" cy="61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HEADER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/>
          </p:nvPr>
        </p:nvSpPr>
        <p:spPr>
          <a:xfrm>
            <a:off x="440405" y="1319212"/>
            <a:ext cx="3955749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defRPr sz="1800">
                <a:solidFill>
                  <a:srgbClr val="00CBEE"/>
                </a:solidFill>
              </a:defRPr>
            </a:lvl3pPr>
            <a:lvl4pPr>
              <a:defRPr sz="1600">
                <a:solidFill>
                  <a:srgbClr val="00586E"/>
                </a:solidFill>
              </a:defRPr>
            </a:lvl4pPr>
            <a:lvl5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9"/>
          </p:nvPr>
        </p:nvSpPr>
        <p:spPr>
          <a:xfrm>
            <a:off x="4695265" y="1319212"/>
            <a:ext cx="3955749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accent1"/>
                </a:solidFill>
              </a:defRPr>
            </a:lvl2pPr>
            <a:lvl3pPr>
              <a:defRPr sz="1800">
                <a:solidFill>
                  <a:srgbClr val="00CBEE"/>
                </a:solidFill>
              </a:defRPr>
            </a:lvl3pPr>
            <a:lvl4pPr>
              <a:defRPr sz="1600">
                <a:solidFill>
                  <a:srgbClr val="00586E"/>
                </a:solidFill>
              </a:defRPr>
            </a:lvl4pPr>
            <a:lvl5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1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arge-Text">
    <p:bg>
      <p:bgPr>
        <a:solidFill>
          <a:srgbClr val="00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67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arge-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90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Large-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3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Hyland-Transition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0977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746" y="3566523"/>
            <a:ext cx="5006382" cy="992099"/>
          </a:xfrm>
          <a:prstGeom prst="rect">
            <a:avLst/>
          </a:prstGeom>
          <a:solidFill>
            <a:schemeClr val="accent1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746" y="3547750"/>
            <a:ext cx="4860876" cy="1029647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4577396"/>
            <a:ext cx="4860876" cy="5908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1">
                <a:solidFill>
                  <a:schemeClr val="accent2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641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Large-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0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Large-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Transition">
    <p:bg>
      <p:bgPr>
        <a:solidFill>
          <a:srgbClr val="6EB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890547" y="-1109704"/>
            <a:ext cx="7362908" cy="7362908"/>
          </a:xfrm>
          <a:prstGeom prst="ellipse">
            <a:avLst/>
          </a:prstGeom>
          <a:solidFill>
            <a:schemeClr val="bg1"/>
          </a:solidFill>
          <a:ln w="127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2101646" y="0"/>
            <a:ext cx="704235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482823" y="-1109704"/>
            <a:ext cx="7900528" cy="7362908"/>
          </a:xfrm>
          <a:prstGeom prst="ellipse">
            <a:avLst/>
          </a:prstGeom>
          <a:noFill/>
          <a:ln w="254000">
            <a:solidFill>
              <a:srgbClr val="DCEFD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0547" y="1408396"/>
            <a:ext cx="7362908" cy="5973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6600">
                <a:solidFill>
                  <a:schemeClr val="tx2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8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364226" y="2418736"/>
            <a:ext cx="6341806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5958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Transition">
    <p:bg>
      <p:bgPr>
        <a:solidFill>
          <a:srgbClr val="5AE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890547" y="-1109704"/>
            <a:ext cx="7362908" cy="7362908"/>
          </a:xfrm>
          <a:prstGeom prst="ellipse">
            <a:avLst/>
          </a:prstGeom>
          <a:solidFill>
            <a:schemeClr val="bg1"/>
          </a:solidFill>
          <a:ln w="127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/>
          <p:cNvSpPr/>
          <p:nvPr userDrawn="1"/>
        </p:nvSpPr>
        <p:spPr>
          <a:xfrm>
            <a:off x="2101646" y="0"/>
            <a:ext cx="704235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482823" y="-1109704"/>
            <a:ext cx="7900528" cy="7362908"/>
          </a:xfrm>
          <a:prstGeom prst="ellipse">
            <a:avLst/>
          </a:prstGeom>
          <a:noFill/>
          <a:ln w="254000">
            <a:solidFill>
              <a:srgbClr val="E0FA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0547" y="1408396"/>
            <a:ext cx="7362908" cy="5973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6600">
                <a:solidFill>
                  <a:schemeClr val="tx2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8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364226" y="2418736"/>
            <a:ext cx="6341806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7202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Transition">
    <p:bg>
      <p:bgPr>
        <a:solidFill>
          <a:srgbClr val="00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890547" y="-1109704"/>
            <a:ext cx="7362908" cy="7362908"/>
          </a:xfrm>
          <a:prstGeom prst="ellipse">
            <a:avLst/>
          </a:prstGeom>
          <a:solidFill>
            <a:schemeClr val="bg1"/>
          </a:solidFill>
          <a:ln w="127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/>
          <p:cNvSpPr/>
          <p:nvPr userDrawn="1"/>
        </p:nvSpPr>
        <p:spPr>
          <a:xfrm>
            <a:off x="2101646" y="0"/>
            <a:ext cx="704235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482823" y="-1109704"/>
            <a:ext cx="7900528" cy="7362908"/>
          </a:xfrm>
          <a:prstGeom prst="ellipse">
            <a:avLst/>
          </a:prstGeom>
          <a:noFill/>
          <a:ln w="2540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0547" y="1408396"/>
            <a:ext cx="7362908" cy="5973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6600">
                <a:solidFill>
                  <a:schemeClr val="tx2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8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364226" y="2418736"/>
            <a:ext cx="6341806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233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Transi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890547" y="-1109704"/>
            <a:ext cx="7362908" cy="7362908"/>
          </a:xfrm>
          <a:prstGeom prst="ellipse">
            <a:avLst/>
          </a:prstGeom>
          <a:solidFill>
            <a:schemeClr val="bg1"/>
          </a:solidFill>
          <a:ln w="127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/>
          <p:cNvSpPr/>
          <p:nvPr userDrawn="1"/>
        </p:nvSpPr>
        <p:spPr>
          <a:xfrm>
            <a:off x="2101646" y="0"/>
            <a:ext cx="704235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 userDrawn="1"/>
        </p:nvSpPr>
        <p:spPr>
          <a:xfrm>
            <a:off x="482823" y="-1109704"/>
            <a:ext cx="7900528" cy="7362908"/>
          </a:xfrm>
          <a:prstGeom prst="ellipse">
            <a:avLst/>
          </a:prstGeom>
          <a:noFill/>
          <a:ln w="254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90547" y="1408396"/>
            <a:ext cx="7362908" cy="5973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6600">
                <a:solidFill>
                  <a:schemeClr val="tx2"/>
                </a:solidFill>
              </a:defRPr>
            </a:lvl1pPr>
            <a:lvl2pPr marL="457189" indent="0" algn="l">
              <a:buFontTx/>
              <a:buNone/>
              <a:defRPr/>
            </a:lvl2pPr>
            <a:lvl3pPr marL="914378" indent="0" algn="l">
              <a:buFontTx/>
              <a:buNone/>
              <a:defRPr/>
            </a:lvl3pPr>
            <a:lvl4pPr marL="1371566" indent="0" algn="l">
              <a:buFontTx/>
              <a:buNone/>
              <a:defRPr/>
            </a:lvl4pPr>
            <a:lvl5pPr marL="1828754" indent="0" algn="l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364226" y="2418736"/>
            <a:ext cx="6341806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25939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Hyland-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land_Tagline_stacke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7" y="1588369"/>
            <a:ext cx="8242391" cy="18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9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Quote">
    <p:bg>
      <p:bgPr>
        <a:solidFill>
          <a:srgbClr val="71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80178" y="112714"/>
            <a:ext cx="940658" cy="940658"/>
            <a:chOff x="180178" y="35224"/>
            <a:chExt cx="940658" cy="940658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56182" y="217709"/>
              <a:ext cx="736600" cy="558800"/>
            </a:xfrm>
            <a:prstGeom prst="rect">
              <a:avLst/>
            </a:prstGeom>
          </p:spPr>
        </p:pic>
        <p:sp>
          <p:nvSpPr>
            <p:cNvPr id="9" name="Oval 8"/>
            <p:cNvSpPr/>
            <p:nvPr userDrawn="1"/>
          </p:nvSpPr>
          <p:spPr>
            <a:xfrm>
              <a:off x="180178" y="35224"/>
              <a:ext cx="940658" cy="940658"/>
            </a:xfrm>
            <a:prstGeom prst="ellipse">
              <a:avLst/>
            </a:prstGeom>
            <a:solidFill>
              <a:srgbClr val="5AE2E7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8021172" y="3420393"/>
            <a:ext cx="940658" cy="940658"/>
            <a:chOff x="8021171" y="3420392"/>
            <a:chExt cx="940658" cy="940658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0800000">
              <a:off x="8145507" y="3633056"/>
              <a:ext cx="736600" cy="558800"/>
            </a:xfrm>
            <a:prstGeom prst="rect">
              <a:avLst/>
            </a:prstGeom>
          </p:spPr>
        </p:pic>
        <p:sp>
          <p:nvSpPr>
            <p:cNvPr id="8" name="Oval 7"/>
            <p:cNvSpPr/>
            <p:nvPr userDrawn="1"/>
          </p:nvSpPr>
          <p:spPr>
            <a:xfrm>
              <a:off x="8021171" y="3420392"/>
              <a:ext cx="940658" cy="940658"/>
            </a:xfrm>
            <a:prstGeom prst="ellipse">
              <a:avLst/>
            </a:prstGeom>
            <a:solidFill>
              <a:srgbClr val="5AE2E7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5038" y="1134013"/>
            <a:ext cx="8583212" cy="2331720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440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400">
                <a:solidFill>
                  <a:srgbClr val="FFFFFF"/>
                </a:solidFill>
              </a:defRPr>
            </a:lvl2pPr>
            <a:lvl3pPr marL="914378" indent="0">
              <a:buFontTx/>
              <a:buNone/>
              <a:defRPr sz="2400">
                <a:solidFill>
                  <a:srgbClr val="FFFFFF"/>
                </a:solidFill>
              </a:defRPr>
            </a:lvl3pPr>
            <a:lvl4pPr marL="1371566" indent="0">
              <a:buFontTx/>
              <a:buNone/>
              <a:defRPr sz="2400">
                <a:solidFill>
                  <a:srgbClr val="FFFFFF"/>
                </a:solidFill>
              </a:defRPr>
            </a:lvl4pPr>
            <a:lvl5pPr marL="1828754" indent="0"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Insert quote here.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5959" y="4404521"/>
            <a:ext cx="8112292" cy="51355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400" i="1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800" i="1">
                <a:solidFill>
                  <a:srgbClr val="FFFFFF"/>
                </a:solidFill>
              </a:defRPr>
            </a:lvl2pPr>
            <a:lvl3pPr>
              <a:defRPr sz="1800" i="1">
                <a:solidFill>
                  <a:srgbClr val="FFFFFF"/>
                </a:solidFill>
              </a:defRPr>
            </a:lvl3pPr>
            <a:lvl4pPr>
              <a:defRPr sz="1800" i="1">
                <a:solidFill>
                  <a:srgbClr val="FFFFFF"/>
                </a:solidFill>
              </a:defRPr>
            </a:lvl4pPr>
            <a:lvl5pPr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- Name, Title,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19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182" y="295200"/>
            <a:ext cx="736600" cy="558800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 userDrawn="1"/>
        </p:nvSpPr>
        <p:spPr>
          <a:xfrm>
            <a:off x="171460" y="112714"/>
            <a:ext cx="940658" cy="94065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145507" y="3633057"/>
            <a:ext cx="736600" cy="558800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8021172" y="3420393"/>
            <a:ext cx="940658" cy="94065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038" y="1137038"/>
            <a:ext cx="8583212" cy="2326825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4400">
                <a:solidFill>
                  <a:srgbClr val="FFFFFF"/>
                </a:solidFill>
              </a:defRPr>
            </a:lvl1pPr>
            <a:lvl2pPr marL="457189" indent="0">
              <a:buFontTx/>
              <a:buNone/>
              <a:defRPr sz="2400">
                <a:solidFill>
                  <a:srgbClr val="FFFFFF"/>
                </a:solidFill>
              </a:defRPr>
            </a:lvl2pPr>
            <a:lvl3pPr marL="914378" indent="0">
              <a:buFontTx/>
              <a:buNone/>
              <a:defRPr sz="2400">
                <a:solidFill>
                  <a:srgbClr val="FFFFFF"/>
                </a:solidFill>
              </a:defRPr>
            </a:lvl3pPr>
            <a:lvl4pPr marL="1371566" indent="0">
              <a:buFontTx/>
              <a:buNone/>
              <a:defRPr sz="2400">
                <a:solidFill>
                  <a:srgbClr val="FFFFFF"/>
                </a:solidFill>
              </a:defRPr>
            </a:lvl4pPr>
            <a:lvl5pPr marL="1828754" indent="0"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Insert quote here.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45959" y="4404521"/>
            <a:ext cx="8112292" cy="51355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400" i="1" baseline="0">
                <a:solidFill>
                  <a:srgbClr val="00CBEE"/>
                </a:solidFill>
              </a:defRPr>
            </a:lvl1pPr>
            <a:lvl2pPr>
              <a:defRPr sz="1800" i="1">
                <a:solidFill>
                  <a:srgbClr val="FFFFFF"/>
                </a:solidFill>
              </a:defRPr>
            </a:lvl2pPr>
            <a:lvl3pPr>
              <a:defRPr sz="1800" i="1">
                <a:solidFill>
                  <a:srgbClr val="FFFFFF"/>
                </a:solidFill>
              </a:defRPr>
            </a:lvl3pPr>
            <a:lvl4pPr>
              <a:defRPr sz="1800" i="1">
                <a:solidFill>
                  <a:srgbClr val="FFFFFF"/>
                </a:solidFill>
              </a:defRPr>
            </a:lvl4pPr>
            <a:lvl5pPr>
              <a:defRPr sz="18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- Name, Title,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2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626" y="3666751"/>
            <a:ext cx="7886700" cy="994172"/>
          </a:xfrm>
          <a:prstGeom prst="rect">
            <a:avLst/>
          </a:prstGeom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enter a question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2414363" y="305457"/>
            <a:ext cx="4716505" cy="3069326"/>
            <a:chOff x="2198865" y="262282"/>
            <a:chExt cx="4716505" cy="3069326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198865" y="1657088"/>
              <a:ext cx="646134" cy="8844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60021" y="1229993"/>
              <a:ext cx="986396" cy="1350175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 userDrawn="1"/>
          </p:nvGrpSpPr>
          <p:grpSpPr>
            <a:xfrm>
              <a:off x="2414362" y="262282"/>
              <a:ext cx="4501008" cy="3069326"/>
              <a:chOff x="2414362" y="155956"/>
              <a:chExt cx="4501008" cy="3069326"/>
            </a:xfrm>
          </p:grpSpPr>
          <p:grpSp>
            <p:nvGrpSpPr>
              <p:cNvPr id="8" name="Group 7"/>
              <p:cNvGrpSpPr/>
              <p:nvPr userDrawn="1"/>
            </p:nvGrpSpPr>
            <p:grpSpPr>
              <a:xfrm>
                <a:off x="5161071" y="155956"/>
                <a:ext cx="786661" cy="1119951"/>
                <a:chOff x="5161071" y="155956"/>
                <a:chExt cx="786661" cy="1119951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1071" y="199130"/>
                  <a:ext cx="786661" cy="1076777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 userDrawn="1"/>
              </p:nvSpPr>
              <p:spPr>
                <a:xfrm>
                  <a:off x="5322434" y="155956"/>
                  <a:ext cx="47000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9" name="Group 8"/>
              <p:cNvGrpSpPr/>
              <p:nvPr userDrawn="1"/>
            </p:nvGrpSpPr>
            <p:grpSpPr>
              <a:xfrm>
                <a:off x="2685549" y="1394011"/>
                <a:ext cx="1072495" cy="1474750"/>
                <a:chOff x="2685549" y="1394011"/>
                <a:chExt cx="1072495" cy="1474750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85549" y="1400736"/>
                  <a:ext cx="1072495" cy="1468025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 userDrawn="1"/>
              </p:nvSpPr>
              <p:spPr>
                <a:xfrm>
                  <a:off x="2944583" y="1394011"/>
                  <a:ext cx="54053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0" dirty="0">
                      <a:solidFill>
                        <a:schemeClr val="accent2"/>
                      </a:solidFill>
                    </a:rPr>
                    <a:t>?</a:t>
                  </a:r>
                </a:p>
              </p:txBody>
            </p:sp>
          </p:grpSp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4587318" y="714639"/>
                <a:ext cx="735116" cy="100622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3226340" y="907698"/>
                <a:ext cx="1131644" cy="154898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5862646" y="2160994"/>
                <a:ext cx="679162" cy="929633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 userDrawn="1"/>
            </p:nvGrpSpPr>
            <p:grpSpPr>
              <a:xfrm>
                <a:off x="2414362" y="390971"/>
                <a:ext cx="603301" cy="825795"/>
                <a:chOff x="2414362" y="390971"/>
                <a:chExt cx="603301" cy="825795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 userDrawn="1"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4362" y="390971"/>
                  <a:ext cx="603301" cy="825795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 userDrawn="1"/>
              </p:nvSpPr>
              <p:spPr>
                <a:xfrm>
                  <a:off x="2534712" y="397343"/>
                  <a:ext cx="36260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6366444" y="1255409"/>
                <a:ext cx="548926" cy="771865"/>
                <a:chOff x="6366444" y="1255409"/>
                <a:chExt cx="548926" cy="771865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 userDrawn="1"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66444" y="1275907"/>
                  <a:ext cx="548926" cy="751367"/>
                </a:xfrm>
                <a:prstGeom prst="rect">
                  <a:avLst/>
                </a:prstGeom>
              </p:spPr>
            </p:pic>
            <p:sp>
              <p:nvSpPr>
                <p:cNvPr id="17" name="TextBox 16"/>
                <p:cNvSpPr txBox="1"/>
                <p:nvPr userDrawn="1"/>
              </p:nvSpPr>
              <p:spPr>
                <a:xfrm>
                  <a:off x="6465218" y="1255409"/>
                  <a:ext cx="35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?</a:t>
                  </a:r>
                </a:p>
              </p:txBody>
            </p:sp>
          </p:grpSp>
          <p:sp>
            <p:nvSpPr>
              <p:cNvPr id="21" name="TextBox 20"/>
              <p:cNvSpPr txBox="1"/>
              <p:nvPr userDrawn="1"/>
            </p:nvSpPr>
            <p:spPr>
              <a:xfrm>
                <a:off x="4153232" y="1594066"/>
                <a:ext cx="18473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0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95541" y="1503359"/>
            <a:ext cx="1536979" cy="2103808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4309280" y="1414189"/>
            <a:ext cx="75533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>
                <a:solidFill>
                  <a:schemeClr val="bg1"/>
                </a:solidFill>
              </a:rPr>
              <a:t>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2813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72076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-533400" y="2143125"/>
            <a:ext cx="5233572" cy="5233572"/>
          </a:xfrm>
          <a:prstGeom prst="ellipse">
            <a:avLst/>
          </a:prstGeom>
          <a:solidFill>
            <a:schemeClr val="accent4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0746" y="3547750"/>
            <a:ext cx="4860876" cy="1029647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4577396"/>
            <a:ext cx="4860876" cy="5908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1">
                <a:solidFill>
                  <a:schemeClr val="accent2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27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9232" y="893347"/>
            <a:ext cx="8229601" cy="180086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479918" y="2727261"/>
            <a:ext cx="3561702" cy="2414672"/>
            <a:chOff x="5479918" y="2727260"/>
            <a:chExt cx="3561702" cy="2414672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670683" y="3434409"/>
              <a:ext cx="728228" cy="9967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479918" y="3768872"/>
              <a:ext cx="477022" cy="65294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 userDrawn="1"/>
          </p:nvGrpSpPr>
          <p:grpSpPr>
            <a:xfrm>
              <a:off x="5645593" y="2727260"/>
              <a:ext cx="3396027" cy="2414672"/>
              <a:chOff x="2150898" y="82287"/>
              <a:chExt cx="4501008" cy="3200345"/>
            </a:xfrm>
          </p:grpSpPr>
          <p:grpSp>
            <p:nvGrpSpPr>
              <p:cNvPr id="10" name="Group 9"/>
              <p:cNvGrpSpPr/>
              <p:nvPr userDrawn="1"/>
            </p:nvGrpSpPr>
            <p:grpSpPr>
              <a:xfrm>
                <a:off x="4897607" y="82287"/>
                <a:ext cx="786661" cy="1088236"/>
                <a:chOff x="4897607" y="82287"/>
                <a:chExt cx="786661" cy="1088236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7607" y="93746"/>
                  <a:ext cx="786661" cy="1076777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 userDrawn="1"/>
              </p:nvSpPr>
              <p:spPr>
                <a:xfrm>
                  <a:off x="5053725" y="82287"/>
                  <a:ext cx="497577" cy="7750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11" name="Group 10"/>
              <p:cNvGrpSpPr/>
              <p:nvPr userDrawn="1"/>
            </p:nvGrpSpPr>
            <p:grpSpPr>
              <a:xfrm>
                <a:off x="2422086" y="1295352"/>
                <a:ext cx="1072495" cy="1468025"/>
                <a:chOff x="2422086" y="1295352"/>
                <a:chExt cx="1072495" cy="1468025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2086" y="1295352"/>
                  <a:ext cx="1072495" cy="1468025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 userDrawn="1"/>
              </p:nvSpPr>
              <p:spPr>
                <a:xfrm>
                  <a:off x="2659380" y="1305144"/>
                  <a:ext cx="591059" cy="10197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2"/>
                      </a:solidFill>
                    </a:rPr>
                    <a:t>?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4323852" y="609255"/>
                <a:ext cx="735116" cy="100622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2962876" y="802314"/>
                <a:ext cx="1131645" cy="154898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4469845" y="2154872"/>
                <a:ext cx="679162" cy="929632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 userDrawn="1"/>
            </p:nvGrpSpPr>
            <p:grpSpPr>
              <a:xfrm>
                <a:off x="3338201" y="964211"/>
                <a:ext cx="1586250" cy="2318421"/>
                <a:chOff x="3338201" y="964211"/>
                <a:chExt cx="1586250" cy="2318421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 userDrawn="1"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8201" y="1111382"/>
                  <a:ext cx="1586250" cy="2171250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 userDrawn="1"/>
              </p:nvSpPr>
              <p:spPr>
                <a:xfrm>
                  <a:off x="3703257" y="964211"/>
                  <a:ext cx="890624" cy="1794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2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16" name="Group 15"/>
              <p:cNvGrpSpPr/>
              <p:nvPr userDrawn="1"/>
            </p:nvGrpSpPr>
            <p:grpSpPr>
              <a:xfrm>
                <a:off x="2150898" y="261121"/>
                <a:ext cx="603301" cy="850261"/>
                <a:chOff x="2150898" y="261121"/>
                <a:chExt cx="603301" cy="850261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 userDrawn="1"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0898" y="285587"/>
                  <a:ext cx="603301" cy="825795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 userDrawn="1"/>
              </p:nvSpPr>
              <p:spPr>
                <a:xfrm>
                  <a:off x="2232956" y="261121"/>
                  <a:ext cx="433840" cy="6118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17" name="Group 16"/>
              <p:cNvGrpSpPr/>
              <p:nvPr userDrawn="1"/>
            </p:nvGrpSpPr>
            <p:grpSpPr>
              <a:xfrm>
                <a:off x="6102980" y="1158538"/>
                <a:ext cx="548926" cy="763352"/>
                <a:chOff x="6102980" y="1158538"/>
                <a:chExt cx="548926" cy="763352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 userDrawn="1"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2980" y="1170523"/>
                  <a:ext cx="548926" cy="751367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 userDrawn="1"/>
              </p:nvSpPr>
              <p:spPr>
                <a:xfrm>
                  <a:off x="6163538" y="1158538"/>
                  <a:ext cx="401970" cy="530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473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-Thank-You-Hyland">
    <p:bg>
      <p:bgPr>
        <a:solidFill>
          <a:srgbClr val="53B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 b="11618"/>
          <a:stretch/>
        </p:blipFill>
        <p:spPr>
          <a:xfrm>
            <a:off x="1" y="-7684"/>
            <a:ext cx="9143999" cy="5163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5598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65822" y="957285"/>
            <a:ext cx="3794666" cy="656627"/>
          </a:xfrm>
          <a:prstGeom prst="rect">
            <a:avLst/>
          </a:prstGeom>
          <a:solidFill>
            <a:schemeClr val="accent1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365820" y="960966"/>
            <a:ext cx="3778179" cy="646578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92" y="4477029"/>
            <a:ext cx="1588308" cy="5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5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ght Green">
    <p:bg>
      <p:bgPr>
        <a:solidFill>
          <a:srgbClr val="53B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71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Base Blue">
    <p:bg>
      <p:bgPr>
        <a:solidFill>
          <a:srgbClr val="005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78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ght Blue">
    <p:bg>
      <p:bgPr>
        <a:solidFill>
          <a:srgbClr val="00C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563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bg>
      <p:bgPr>
        <a:solidFill>
          <a:srgbClr val="7FD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027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land Green">
    <p:bg>
      <p:bgPr>
        <a:solidFill>
          <a:srgbClr val="528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52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e Green">
    <p:bg>
      <p:bgPr>
        <a:solidFill>
          <a:srgbClr val="C4D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372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en">
    <p:bg>
      <p:bgPr>
        <a:solidFill>
          <a:srgbClr val="95D1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66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bg>
      <p:bgPr>
        <a:solidFill>
          <a:srgbClr val="FF7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38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0193"/>
            <a:ext cx="9148177" cy="5188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5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67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71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138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">
    <p:bg>
      <p:bgPr>
        <a:solidFill>
          <a:srgbClr val="FF3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71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345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9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-Large-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303508" y="-696743"/>
            <a:ext cx="6536986" cy="65369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3" y="2074864"/>
            <a:ext cx="5963055" cy="993775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-One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0" t="21882" b="18631"/>
          <a:stretch/>
        </p:blipFill>
        <p:spPr>
          <a:xfrm rot="10800000">
            <a:off x="7817048" y="-16183"/>
            <a:ext cx="1326953" cy="51708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3776" y="557213"/>
            <a:ext cx="7237887" cy="6275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8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566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754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303775" y="1319212"/>
            <a:ext cx="7237887" cy="354935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accent4"/>
                </a:solidFill>
              </a:defRPr>
            </a:lvl2pPr>
            <a:lvl3pPr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4"/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74046" y="-1335266"/>
            <a:ext cx="12234944" cy="716603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056" y="3971926"/>
            <a:ext cx="9137945" cy="1380143"/>
          </a:xfrm>
          <a:prstGeom prst="rect">
            <a:avLst/>
          </a:prstGeom>
          <a:solidFill>
            <a:schemeClr val="bg1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486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6907"/>
            <a:ext cx="9226484" cy="615040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5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03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5745"/>
            <a:ext cx="9144000" cy="6096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3435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-Hyland-Transition-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096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4151401"/>
            <a:ext cx="9144000" cy="992099"/>
          </a:xfrm>
          <a:prstGeom prst="rect">
            <a:avLst/>
          </a:prstGeom>
          <a:solidFill>
            <a:schemeClr val="accent3">
              <a:alpha val="85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3426" y="4151402"/>
            <a:ext cx="4600575" cy="542926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3800" b="1" baseline="0">
                <a:solidFill>
                  <a:schemeClr val="bg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43426" y="4694328"/>
            <a:ext cx="4600575" cy="43814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000" b="0" i="1">
                <a:solidFill>
                  <a:srgbClr val="EBF2F3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213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86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  <p:sldLayoutId id="2147483749" r:id="rId52"/>
    <p:sldLayoutId id="2147483750" r:id="rId53"/>
    <p:sldLayoutId id="2147483751" r:id="rId54"/>
    <p:sldLayoutId id="2147483752" r:id="rId55"/>
  </p:sldLayoutIdLst>
  <p:timing>
    <p:tnLst>
      <p:par>
        <p:cTn id="1" dur="indefinite" restart="never" nodeType="tmRoot"/>
      </p:par>
    </p:tnLst>
  </p:timing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landtechcl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kahoot.it/#/k/12be6194-e836-4303-b03c-f9da38a9a2c5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kahoot.it/#/k/42093c90-01ed-4a08-b9a6-df793631d660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techoutreach@hyland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2.xml"/><Relationship Id="rId1" Type="http://schemas.openxmlformats.org/officeDocument/2006/relationships/video" Target="https://www.youtube.com/embed/Dxcc6ycZ73M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Welcome to </a:t>
            </a:r>
            <a:r>
              <a:rPr lang="en-US" dirty="0" err="1" smtClean="0"/>
              <a:t>Hy</a:t>
            </a:r>
            <a:r>
              <a:rPr lang="en-US" dirty="0" smtClean="0"/>
              <a:t>-Tech Camp!!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smtClean="0"/>
              <a:t>Webpage: HTML &amp; CSS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4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an HTML Tag?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An HTML Tag is the text version of the graphical things you see on a </a:t>
            </a:r>
            <a:r>
              <a:rPr lang="en-US" dirty="0" smtClean="0"/>
              <a:t>Webpage</a:t>
            </a:r>
          </a:p>
          <a:p>
            <a:r>
              <a:rPr lang="en-US" dirty="0"/>
              <a:t>HTML Tags tell the page where to put buttons and input fields. </a:t>
            </a:r>
            <a:endParaRPr lang="en-US" dirty="0" smtClean="0"/>
          </a:p>
          <a:p>
            <a:r>
              <a:rPr lang="en-US" dirty="0"/>
              <a:t>HTML Tags also tell the page how to align things. </a:t>
            </a:r>
          </a:p>
          <a:p>
            <a:r>
              <a:rPr lang="en-US" dirty="0"/>
              <a:t>Without HTML tags the internet as you know it wouldn’t exist.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&lt;html&gt;</a:t>
            </a:r>
            <a:endParaRPr lang="en-US" dirty="0"/>
          </a:p>
          <a:p>
            <a:pPr lvl="1"/>
            <a:r>
              <a:rPr lang="en-US" sz="1400" dirty="0"/>
              <a:t>Tells the browser this is an HTML Page</a:t>
            </a:r>
          </a:p>
          <a:p>
            <a:r>
              <a:rPr lang="en-US" dirty="0" smtClean="0"/>
              <a:t>&lt;body</a:t>
            </a:r>
            <a:r>
              <a:rPr lang="en-US" dirty="0"/>
              <a:t>&gt;</a:t>
            </a:r>
          </a:p>
          <a:p>
            <a:pPr lvl="1"/>
            <a:r>
              <a:rPr lang="en-US" sz="1400" dirty="0"/>
              <a:t>Defines the visual body of the webpage</a:t>
            </a:r>
          </a:p>
          <a:p>
            <a:r>
              <a:rPr lang="en-US" dirty="0" smtClean="0"/>
              <a:t>&lt;h1&gt;</a:t>
            </a:r>
            <a:endParaRPr lang="en-US" dirty="0"/>
          </a:p>
          <a:p>
            <a:pPr lvl="1"/>
            <a:r>
              <a:rPr lang="en-US" sz="1400" dirty="0"/>
              <a:t>The header </a:t>
            </a:r>
          </a:p>
          <a:p>
            <a:r>
              <a:rPr lang="en-US" dirty="0" smtClean="0"/>
              <a:t>&lt;</a:t>
            </a:r>
            <a:r>
              <a:rPr lang="en-US" dirty="0" err="1"/>
              <a:t>i</a:t>
            </a:r>
            <a:r>
              <a:rPr lang="en-US" dirty="0" err="1" smtClean="0"/>
              <a:t>mg</a:t>
            </a:r>
            <a:r>
              <a:rPr lang="en-US" dirty="0" smtClean="0"/>
              <a:t>&gt;</a:t>
            </a:r>
            <a:endParaRPr lang="en-US" dirty="0"/>
          </a:p>
          <a:p>
            <a:pPr lvl="1"/>
            <a:r>
              <a:rPr lang="en-US" sz="1400" dirty="0"/>
              <a:t>Displays an image</a:t>
            </a:r>
          </a:p>
          <a:p>
            <a:r>
              <a:rPr lang="en-US" dirty="0" smtClean="0"/>
              <a:t>&lt;p&gt;</a:t>
            </a:r>
            <a:endParaRPr lang="en-US" dirty="0"/>
          </a:p>
          <a:p>
            <a:pPr lvl="1"/>
            <a:r>
              <a:rPr lang="en-US" sz="1400" dirty="0"/>
              <a:t>Displays text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Challenges!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Log into your computer</a:t>
            </a:r>
          </a:p>
          <a:p>
            <a:pPr marL="1085857" lvl="1" indent="-342900"/>
            <a:r>
              <a:rPr lang="en-US" dirty="0" smtClean="0"/>
              <a:t>.\user</a:t>
            </a:r>
            <a:endParaRPr lang="en-US" dirty="0"/>
          </a:p>
          <a:p>
            <a:pPr marL="1085857" lvl="1" indent="-342900"/>
            <a:r>
              <a:rPr lang="en-US" dirty="0" err="1"/>
              <a:t>onbase</a:t>
            </a:r>
            <a:endParaRPr lang="en-US" dirty="0"/>
          </a:p>
          <a:p>
            <a:pPr marL="457200" indent="-342900"/>
            <a:r>
              <a:rPr lang="en-US" dirty="0" smtClean="0"/>
              <a:t>Open up Google Chrome and head to </a:t>
            </a:r>
            <a:r>
              <a:rPr lang="en-US" dirty="0" smtClean="0">
                <a:hlinkClick r:id="rId3"/>
              </a:rPr>
              <a:t>www.hylandtechclub.com</a:t>
            </a:r>
            <a:r>
              <a:rPr lang="en-US" dirty="0" smtClean="0"/>
              <a:t> </a:t>
            </a:r>
            <a:endParaRPr lang="en-US" dirty="0"/>
          </a:p>
          <a:p>
            <a:pPr marL="1028700" lvl="1"/>
            <a:r>
              <a:rPr lang="en-US" dirty="0"/>
              <a:t>Open </a:t>
            </a:r>
            <a:r>
              <a:rPr lang="en-US" dirty="0" smtClean="0"/>
              <a:t>Hy-Tech Camps</a:t>
            </a:r>
            <a:endParaRPr lang="en-US" dirty="0"/>
          </a:p>
          <a:p>
            <a:pPr marL="1028700" lvl="1"/>
            <a:r>
              <a:rPr lang="en-US" dirty="0"/>
              <a:t>Open </a:t>
            </a:r>
            <a:r>
              <a:rPr lang="en-US" dirty="0" smtClean="0"/>
              <a:t>Building a Webpage</a:t>
            </a:r>
            <a:endParaRPr lang="en-US" dirty="0"/>
          </a:p>
          <a:p>
            <a:pPr marL="1028700" lvl="1"/>
            <a:r>
              <a:rPr lang="en-US" dirty="0"/>
              <a:t>Download “HTML &amp; CSS.zip”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dirty="0"/>
              <a:t>“Show in folder” where the .zip file downloaded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50924"/>
            <a:ext cx="41529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Right click &amp; press “Extract All…”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149" b="24439"/>
          <a:stretch/>
        </p:blipFill>
        <p:spPr>
          <a:xfrm>
            <a:off x="2057400" y="1835837"/>
            <a:ext cx="5181600" cy="30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51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Click “Extract”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85950"/>
            <a:ext cx="4014811" cy="29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Open Visual Studio Code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90550"/>
            <a:ext cx="2144210" cy="4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600" dirty="0" smtClean="0"/>
              <a:t>Click File … Open Folder …</a:t>
            </a:r>
          </a:p>
          <a:p>
            <a:r>
              <a:rPr lang="en-US" sz="1600" dirty="0" smtClean="0"/>
              <a:t>Find the location of the extracted folder</a:t>
            </a:r>
          </a:p>
          <a:p>
            <a:r>
              <a:rPr lang="en-US" sz="1600" dirty="0" smtClean="0"/>
              <a:t>C:\Users\User\Downloads\HTML &amp; CSS</a:t>
            </a:r>
          </a:p>
          <a:p>
            <a:r>
              <a:rPr lang="en-US" sz="1600" dirty="0" smtClean="0"/>
              <a:t>Select the HTML Folder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00350"/>
            <a:ext cx="2154486" cy="1169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460" y="2432760"/>
            <a:ext cx="4267200" cy="24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3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600" dirty="0" smtClean="0"/>
              <a:t>Open and Work on Html1.html, Html2.html, and Html3.html files</a:t>
            </a:r>
          </a:p>
          <a:p>
            <a:r>
              <a:rPr lang="en-US" sz="1600" dirty="0" smtClean="0"/>
              <a:t>Follow the </a:t>
            </a: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GREEN</a:t>
            </a:r>
            <a:r>
              <a:rPr lang="en-US" sz="1600" dirty="0" smtClean="0"/>
              <a:t> </a:t>
            </a:r>
            <a:r>
              <a:rPr lang="en-US" sz="1600" dirty="0"/>
              <a:t>c</a:t>
            </a:r>
            <a:r>
              <a:rPr lang="en-US" sz="1600" dirty="0" smtClean="0"/>
              <a:t>ommented directions</a:t>
            </a:r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38350"/>
            <a:ext cx="7239000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7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Phase 1: What is the internet and </a:t>
            </a:r>
            <a:r>
              <a:rPr lang="en-US" dirty="0" smtClean="0"/>
              <a:t>why </a:t>
            </a:r>
            <a:r>
              <a:rPr lang="en-US" dirty="0"/>
              <a:t>does it work? </a:t>
            </a:r>
          </a:p>
          <a:p>
            <a:endParaRPr lang="en-US" dirty="0" smtClean="0"/>
          </a:p>
          <a:p>
            <a:r>
              <a:rPr lang="en-US" dirty="0" smtClean="0"/>
              <a:t>Phase </a:t>
            </a:r>
            <a:r>
              <a:rPr lang="en-US" dirty="0"/>
              <a:t>2: HTML Tags</a:t>
            </a:r>
          </a:p>
          <a:p>
            <a:endParaRPr lang="en-US" dirty="0" smtClean="0"/>
          </a:p>
          <a:p>
            <a:r>
              <a:rPr lang="en-US" dirty="0" smtClean="0"/>
              <a:t>Phase </a:t>
            </a:r>
            <a:r>
              <a:rPr lang="en-US" dirty="0"/>
              <a:t>3: CSS and styling your page</a:t>
            </a:r>
          </a:p>
          <a:p>
            <a:endParaRPr lang="en-US" dirty="0" smtClean="0"/>
          </a:p>
          <a:p>
            <a:r>
              <a:rPr lang="en-US" dirty="0" smtClean="0"/>
              <a:t>Phase </a:t>
            </a:r>
            <a:r>
              <a:rPr lang="en-US" dirty="0"/>
              <a:t>4: How to keep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9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Review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&amp;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0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CSS?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Tells the </a:t>
            </a:r>
            <a:r>
              <a:rPr lang="en-US" dirty="0"/>
              <a:t>webpage how to </a:t>
            </a:r>
            <a:r>
              <a:rPr lang="en-US" dirty="0" smtClean="0"/>
              <a:t>look</a:t>
            </a:r>
            <a:endParaRPr lang="en-US" dirty="0"/>
          </a:p>
          <a:p>
            <a:r>
              <a:rPr lang="en-US" dirty="0" smtClean="0"/>
              <a:t>Allows us </a:t>
            </a:r>
            <a:r>
              <a:rPr lang="en-US" dirty="0"/>
              <a:t>to </a:t>
            </a:r>
            <a:r>
              <a:rPr lang="en-US" dirty="0" smtClean="0"/>
              <a:t>easily </a:t>
            </a:r>
            <a:r>
              <a:rPr lang="en-US" dirty="0"/>
              <a:t>and quickly restyle an entire webpage or webpages</a:t>
            </a:r>
          </a:p>
          <a:p>
            <a:r>
              <a:rPr lang="en-US" dirty="0"/>
              <a:t>Easy to learn</a:t>
            </a:r>
          </a:p>
          <a:p>
            <a:r>
              <a:rPr lang="en-US" dirty="0"/>
              <a:t>Can exist in the HTML file or can have it’s own </a:t>
            </a:r>
            <a:r>
              <a:rPr lang="en-US" dirty="0" smtClean="0"/>
              <a:t>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7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-114300">
              <a:buNone/>
            </a:pPr>
            <a:r>
              <a:rPr lang="en-US" dirty="0"/>
              <a:t>&lt;head&gt;</a:t>
            </a:r>
          </a:p>
          <a:p>
            <a:pPr marL="0" indent="-114300">
              <a:buNone/>
            </a:pPr>
            <a:r>
              <a:rPr lang="en-US" dirty="0"/>
              <a:t>   &lt;style&gt;</a:t>
            </a:r>
          </a:p>
          <a:p>
            <a:pPr marL="0" indent="0">
              <a:buNone/>
            </a:pPr>
            <a:r>
              <a:rPr lang="en-US" dirty="0"/>
              <a:t>       h1 { color: Red; }</a:t>
            </a:r>
          </a:p>
          <a:p>
            <a:pPr marL="0" indent="0">
              <a:buNone/>
            </a:pPr>
            <a:r>
              <a:rPr lang="en-US" dirty="0"/>
              <a:t>   &lt;/style&gt;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1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Challenges!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9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Have fun with CSS!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477048" y="1341078"/>
            <a:ext cx="5914352" cy="11544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VS Code, Open the CSS Folder, using File … Open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on CSS 1 through CSS </a:t>
            </a:r>
            <a:r>
              <a:rPr lang="en-US" dirty="0" smtClean="0"/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 </a:t>
            </a:r>
            <a:r>
              <a:rPr lang="en-US" dirty="0"/>
              <a:t>the commented directions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81" y="2495550"/>
            <a:ext cx="74390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What's a </a:t>
            </a:r>
            <a:r>
              <a:rPr lang="en-US" dirty="0" err="1" smtClean="0">
                <a:hlinkClick r:id="rId2"/>
              </a:rPr>
              <a:t>kahoot</a:t>
            </a:r>
            <a:r>
              <a:rPr lang="en-US" smtClean="0">
                <a:hlinkClick r:id="rId2"/>
              </a:rPr>
              <a:t>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Keep Learning!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W3Schools.com </a:t>
            </a:r>
          </a:p>
          <a:p>
            <a:pPr lvl="1"/>
            <a:r>
              <a:rPr lang="en-US" dirty="0"/>
              <a:t>Great, comprehensive documentation of all things HTML, CSS, and </a:t>
            </a:r>
            <a:r>
              <a:rPr lang="en-US" dirty="0" smtClean="0"/>
              <a:t>JavaScript</a:t>
            </a:r>
            <a:endParaRPr lang="en-US" dirty="0"/>
          </a:p>
          <a:p>
            <a:r>
              <a:rPr lang="en-US" dirty="0"/>
              <a:t>Codecademy.com</a:t>
            </a:r>
          </a:p>
          <a:p>
            <a:pPr lvl="1"/>
            <a:r>
              <a:rPr lang="en-US" dirty="0"/>
              <a:t>Self-guided, free, online lessons for HTML, CSS,</a:t>
            </a:r>
            <a:br>
              <a:rPr lang="en-US" dirty="0"/>
            </a:br>
            <a:r>
              <a:rPr lang="en-US" dirty="0"/>
              <a:t>and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93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techoutreach@hyland.com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Really </a:t>
            </a:r>
            <a:r>
              <a:rPr lang="en-US" dirty="0"/>
              <a:t>the only thing that makes sense is to strive for greater collective enlightenment.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Elon Musk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1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internet?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xcc6ycZ73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0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71" y="1712639"/>
            <a:ext cx="5486876" cy="1891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271" y="1669346"/>
            <a:ext cx="5486876" cy="988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102" y="2583875"/>
            <a:ext cx="5486876" cy="903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3369279"/>
            <a:ext cx="618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/>
              <a:t>User</a:t>
            </a:r>
            <a:endParaRPr lang="en-US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3222825" y="3356426"/>
            <a:ext cx="976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Browser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1121" y="3357871"/>
            <a:ext cx="976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633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a browser use HTML?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33" y="1541234"/>
            <a:ext cx="4463802" cy="27034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74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33" y="1541234"/>
            <a:ext cx="4463802" cy="27034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a browser use HTML?</a:t>
            </a:r>
          </a:p>
        </p:txBody>
      </p:sp>
    </p:spTree>
    <p:extLst>
      <p:ext uri="{BB962C8B-B14F-4D97-AF65-F5344CB8AC3E}">
        <p14:creationId xmlns:p14="http://schemas.microsoft.com/office/powerpoint/2010/main" val="10364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Tags</a:t>
            </a:r>
            <a:br>
              <a:rPr lang="en-US" dirty="0" smtClean="0"/>
            </a:b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03150"/>
      </p:ext>
    </p:extLst>
  </p:cSld>
  <p:clrMapOvr>
    <a:masterClrMapping/>
  </p:clrMapOvr>
</p:sld>
</file>

<file path=ppt/theme/theme1.xml><?xml version="1.0" encoding="utf-8"?>
<a:theme xmlns:a="http://schemas.openxmlformats.org/drawingml/2006/main" name="Hyland-OnBase-2016-Template">
  <a:themeElements>
    <a:clrScheme name="Hyland Brand Color">
      <a:dk1>
        <a:sysClr val="windowText" lastClr="000000"/>
      </a:dk1>
      <a:lt1>
        <a:sysClr val="window" lastClr="FFFFFF"/>
      </a:lt1>
      <a:dk2>
        <a:srgbClr val="003800"/>
      </a:dk2>
      <a:lt2>
        <a:srgbClr val="E3F0E1"/>
      </a:lt2>
      <a:accent1>
        <a:srgbClr val="53BD4E"/>
      </a:accent1>
      <a:accent2>
        <a:srgbClr val="C4D600"/>
      </a:accent2>
      <a:accent3>
        <a:srgbClr val="FF7900"/>
      </a:accent3>
      <a:accent4>
        <a:srgbClr val="E13FB4"/>
      </a:accent4>
      <a:accent5>
        <a:srgbClr val="712263"/>
      </a:accent5>
      <a:accent6>
        <a:srgbClr val="00586E"/>
      </a:accent6>
      <a:hlink>
        <a:srgbClr val="00CBEE"/>
      </a:hlink>
      <a:folHlink>
        <a:srgbClr val="002D2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0">
          <a:solidFill>
            <a:srgbClr val="E0FAFA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yland-Recruiting-PowerPoint-Template-2016 [Read-Only]" id="{51A644DF-D0DE-4592-8929-4B3D7452F35B}" vid="{588DE148-5085-4847-96F9-4743F43EAE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Corporate_PPT_Template_16x9</Template>
  <TotalTime>2595</TotalTime>
  <Words>1061</Words>
  <Application>Microsoft Office PowerPoint</Application>
  <PresentationFormat>On-screen Show (16:9)</PresentationFormat>
  <Paragraphs>158</Paragraphs>
  <Slides>29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Georgia</vt:lpstr>
      <vt:lpstr>Hyland-OnBase-2016-Template</vt:lpstr>
      <vt:lpstr>PowerPoint Presentation</vt:lpstr>
      <vt:lpstr>PowerPoint Presentation</vt:lpstr>
      <vt:lpstr>What is the internet? </vt:lpstr>
      <vt:lpstr>PowerPoint Presentation</vt:lpstr>
      <vt:lpstr>How does it work?</vt:lpstr>
      <vt:lpstr>PowerPoint Presentation</vt:lpstr>
      <vt:lpstr>PowerPoint Presentation</vt:lpstr>
      <vt:lpstr>PowerPoint Presentation</vt:lpstr>
      <vt:lpstr>HTML Tags </vt:lpstr>
      <vt:lpstr>PowerPoint Presentation</vt:lpstr>
      <vt:lpstr>PowerPoint Presentation</vt:lpstr>
      <vt:lpstr>HTML Challenges!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&amp; Styling</vt:lpstr>
      <vt:lpstr>PowerPoint Presentation</vt:lpstr>
      <vt:lpstr>PowerPoint Presentation</vt:lpstr>
      <vt:lpstr>CSS Challenges!</vt:lpstr>
      <vt:lpstr>PowerPoint Presentation</vt:lpstr>
      <vt:lpstr>PowerPoint Presentation</vt:lpstr>
      <vt:lpstr>PowerPoint Presentation</vt:lpstr>
      <vt:lpstr>techoutreach@hyland.com </vt:lpstr>
      <vt:lpstr>PowerPoint Presentation</vt:lpstr>
    </vt:vector>
  </TitlesOfParts>
  <Company>Hyland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Caitlin Nowlin</dc:creator>
  <cp:lastModifiedBy>Amir Gill</cp:lastModifiedBy>
  <cp:revision>55</cp:revision>
  <dcterms:created xsi:type="dcterms:W3CDTF">2014-05-15T20:36:02Z</dcterms:created>
  <dcterms:modified xsi:type="dcterms:W3CDTF">2018-06-15T13:49:43Z</dcterms:modified>
</cp:coreProperties>
</file>